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bin" ContentType="application/vnd.openxmlformats-officedocument.oleObject"/>
  <Default Extension="png" ContentType="image/png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9"/>
  </p:notesMasterIdLst>
  <p:sldIdLst>
    <p:sldId id="256" r:id="rId2"/>
    <p:sldId id="257" r:id="rId3"/>
    <p:sldId id="259" r:id="rId4"/>
    <p:sldId id="258" r:id="rId5"/>
    <p:sldId id="260" r:id="rId6"/>
    <p:sldId id="261" r:id="rId7"/>
    <p:sldId id="262" r:id="rId8"/>
    <p:sldId id="263" r:id="rId9"/>
    <p:sldId id="264" r:id="rId10"/>
    <p:sldId id="265" r:id="rId11"/>
    <p:sldId id="268" r:id="rId12"/>
    <p:sldId id="269" r:id="rId13"/>
    <p:sldId id="270" r:id="rId14"/>
    <p:sldId id="271" r:id="rId15"/>
    <p:sldId id="272" r:id="rId16"/>
    <p:sldId id="274" r:id="rId17"/>
    <p:sldId id="273" r:id="rId1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620"/>
    <p:restoredTop sz="94660"/>
  </p:normalViewPr>
  <p:slideViewPr>
    <p:cSldViewPr>
      <p:cViewPr varScale="1">
        <p:scale>
          <a:sx n="61" d="100"/>
          <a:sy n="61" d="100"/>
        </p:scale>
        <p:origin x="-1608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178AC03-DE49-4F33-8B5F-BD8DA30860B6}" type="datetimeFigureOut">
              <a:rPr lang="en-US" smtClean="0"/>
              <a:pPr/>
              <a:t>5/17/2013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3333694-46A3-423E-A7C3-D1E552ECAD07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333694-46A3-423E-A7C3-D1E552ECAD07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333694-46A3-423E-A7C3-D1E552ECAD07}" type="slidenum">
              <a:rPr lang="en-US" smtClean="0"/>
              <a:pPr/>
              <a:t>17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grpSp>
        <p:nvGrpSpPr>
          <p:cNvPr id="2" name="Group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B63682AD-5AE4-434C-93D8-53449B78EE9E}" type="datetimeFigureOut">
              <a:rPr lang="en-US" smtClean="0"/>
              <a:pPr/>
              <a:t>5/17/2013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95760275-BCE2-4CB8-8DDD-DE979E52E9C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63682AD-5AE4-434C-93D8-53449B78EE9E}" type="datetimeFigureOut">
              <a:rPr lang="en-US" smtClean="0"/>
              <a:pPr/>
              <a:t>5/17/2013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5760275-BCE2-4CB8-8DDD-DE979E52E9C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63682AD-5AE4-434C-93D8-53449B78EE9E}" type="datetimeFigureOut">
              <a:rPr lang="en-US" smtClean="0"/>
              <a:pPr/>
              <a:t>5/17/2013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5760275-BCE2-4CB8-8DDD-DE979E52E9C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63682AD-5AE4-434C-93D8-53449B78EE9E}" type="datetimeFigureOut">
              <a:rPr lang="en-US" smtClean="0"/>
              <a:pPr/>
              <a:t>5/17/2013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5760275-BCE2-4CB8-8DDD-DE979E52E9C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63682AD-5AE4-434C-93D8-53449B78EE9E}" type="datetimeFigureOut">
              <a:rPr lang="en-US" smtClean="0"/>
              <a:pPr/>
              <a:t>5/17/2013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5760275-BCE2-4CB8-8DDD-DE979E52E9C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Chevr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Chevr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63682AD-5AE4-434C-93D8-53449B78EE9E}" type="datetimeFigureOut">
              <a:rPr lang="en-US" smtClean="0"/>
              <a:pPr/>
              <a:t>5/17/2013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5760275-BCE2-4CB8-8DDD-DE979E52E9C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63682AD-5AE4-434C-93D8-53449B78EE9E}" type="datetimeFigureOut">
              <a:rPr lang="en-US" smtClean="0"/>
              <a:pPr/>
              <a:t>5/17/2013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5760275-BCE2-4CB8-8DDD-DE979E52E9C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63682AD-5AE4-434C-93D8-53449B78EE9E}" type="datetimeFigureOut">
              <a:rPr lang="en-US" smtClean="0"/>
              <a:pPr/>
              <a:t>5/17/2013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5760275-BCE2-4CB8-8DDD-DE979E52E9C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63682AD-5AE4-434C-93D8-53449B78EE9E}" type="datetimeFigureOut">
              <a:rPr lang="en-US" smtClean="0"/>
              <a:pPr/>
              <a:t>5/17/2013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5760275-BCE2-4CB8-8DDD-DE979E52E9C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B63682AD-5AE4-434C-93D8-53449B78EE9E}" type="datetimeFigureOut">
              <a:rPr lang="en-US" smtClean="0"/>
              <a:pPr/>
              <a:t>5/17/2013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5760275-BCE2-4CB8-8DDD-DE979E52E9C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B63682AD-5AE4-434C-93D8-53449B78EE9E}" type="datetimeFigureOut">
              <a:rPr lang="en-US" smtClean="0"/>
              <a:pPr/>
              <a:t>5/17/2013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95760275-BCE2-4CB8-8DDD-DE979E52E9C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Right Triangle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hevron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Chevron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B63682AD-5AE4-434C-93D8-53449B78EE9E}" type="datetimeFigureOut">
              <a:rPr lang="en-US" smtClean="0"/>
              <a:pPr/>
              <a:t>5/17/2013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95760275-BCE2-4CB8-8DDD-DE979E52E9C4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4.jpeg"/><Relationship Id="rId4" Type="http://schemas.openxmlformats.org/officeDocument/2006/relationships/oleObject" Target="../embeddings/oleObject1.bin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676400" y="228600"/>
            <a:ext cx="5029200" cy="1323439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prstTxWarp prst="textChevronInverted">
              <a:avLst/>
            </a:prstTxWarp>
            <a:spAutoFit/>
          </a:bodyPr>
          <a:lstStyle/>
          <a:p>
            <a:pPr algn="ctr"/>
            <a:r>
              <a:rPr lang="bn-BD" sz="8000" b="1" dirty="0" smtClean="0">
                <a:gradFill flip="none" rotWithShape="1">
                  <a:gsLst>
                    <a:gs pos="0">
                      <a:schemeClr val="accent1">
                        <a:tint val="66000"/>
                        <a:satMod val="160000"/>
                      </a:schemeClr>
                    </a:gs>
                    <a:gs pos="50000">
                      <a:srgbClr val="FFFF00"/>
                    </a:gs>
                    <a:gs pos="100000">
                      <a:srgbClr val="00B050"/>
                    </a:gs>
                  </a:gsLst>
                  <a:lin ang="16200000" scaled="0"/>
                  <a:tileRect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শুভেচ্ছা</a:t>
            </a:r>
            <a:endParaRPr lang="en-US" sz="8000" b="1" dirty="0">
              <a:gradFill flip="none" rotWithShape="1">
                <a:gsLst>
                  <a:gs pos="0">
                    <a:schemeClr val="accent1">
                      <a:tint val="66000"/>
                      <a:satMod val="160000"/>
                    </a:schemeClr>
                  </a:gs>
                  <a:gs pos="50000">
                    <a:srgbClr val="FFFF00"/>
                  </a:gs>
                  <a:gs pos="100000">
                    <a:srgbClr val="00B050"/>
                  </a:gs>
                </a:gsLst>
                <a:lin ang="16200000" scaled="0"/>
                <a:tileRect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4" name="Picture 3" descr="animaux-papillon-00023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600200" y="2514600"/>
            <a:ext cx="5257800" cy="3657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3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66800" y="990600"/>
            <a:ext cx="6781800" cy="1200329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প্রাণি বিভিন্নভাবে উদ্ভিদের উপর নির্ভরশীল । যেমনঃ   </a:t>
            </a:r>
            <a:endParaRPr lang="en-US" sz="36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209800" y="2362200"/>
            <a:ext cx="2590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bn-BD" sz="4000" dirty="0" smtClean="0">
                <a:latin typeface="NikoshBAN" pitchFamily="2" charset="0"/>
                <a:cs typeface="NikoshBAN" pitchFamily="2" charset="0"/>
              </a:rPr>
              <a:t>খাদ্যের জন্য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4000" dirty="0" smtClean="0">
                <a:latin typeface="NikoshBAN" pitchFamily="2" charset="0"/>
                <a:cs typeface="NikoshBAN" pitchFamily="2" charset="0"/>
              </a:rPr>
              <a:t> </a:t>
            </a:r>
            <a:endParaRPr lang="en-US" sz="40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209800" y="2971800"/>
            <a:ext cx="3276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bn-BD" sz="4000" dirty="0" smtClean="0">
                <a:latin typeface="NikoshBAN" pitchFamily="2" charset="0"/>
                <a:cs typeface="NikoshBAN" pitchFamily="2" charset="0"/>
              </a:rPr>
              <a:t>বস্ত্রের জন্য</a:t>
            </a:r>
            <a:endParaRPr lang="en-US" sz="40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209800" y="3657600"/>
            <a:ext cx="3048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bn-BD" sz="4000" dirty="0" smtClean="0">
                <a:latin typeface="NikoshBAN" pitchFamily="2" charset="0"/>
                <a:cs typeface="NikoshBAN" pitchFamily="2" charset="0"/>
              </a:rPr>
              <a:t>অক্সিজেনের জন্য </a:t>
            </a:r>
            <a:endParaRPr lang="en-US" sz="40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209800" y="4343400"/>
            <a:ext cx="5410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ছোট ছোট প্রাণীর আবাসস্থল</a:t>
            </a:r>
            <a:endParaRPr lang="en-US" sz="36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8" name="Right Arrow 7"/>
          <p:cNvSpPr/>
          <p:nvPr/>
        </p:nvSpPr>
        <p:spPr>
          <a:xfrm>
            <a:off x="1066800" y="2438400"/>
            <a:ext cx="1143000" cy="4572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ight Arrow 8"/>
          <p:cNvSpPr/>
          <p:nvPr/>
        </p:nvSpPr>
        <p:spPr>
          <a:xfrm>
            <a:off x="1066800" y="3657600"/>
            <a:ext cx="1143000" cy="4572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ight Arrow 9"/>
          <p:cNvSpPr/>
          <p:nvPr/>
        </p:nvSpPr>
        <p:spPr>
          <a:xfrm>
            <a:off x="1066800" y="4419600"/>
            <a:ext cx="1143000" cy="4572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ight Arrow 10"/>
          <p:cNvSpPr/>
          <p:nvPr/>
        </p:nvSpPr>
        <p:spPr>
          <a:xfrm>
            <a:off x="1066800" y="3048000"/>
            <a:ext cx="1143000" cy="4572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62000" y="1066800"/>
            <a:ext cx="7239000" cy="830997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bn-BD" sz="4800" dirty="0" smtClean="0">
                <a:latin typeface="NikoshBAN" pitchFamily="2" charset="0"/>
                <a:cs typeface="NikoshBAN" pitchFamily="2" charset="0"/>
              </a:rPr>
              <a:t>উদ্ভিদ প্রানির উপর নির্ভরশীল </a:t>
            </a:r>
            <a:endParaRPr lang="en-US" sz="48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295400" y="2438400"/>
            <a:ext cx="5029200" cy="1938992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 rtlCol="0">
            <a:spAutoFit/>
          </a:bodyPr>
          <a:lstStyle/>
          <a:p>
            <a:r>
              <a:rPr lang="bn-BD" sz="4000" dirty="0" smtClean="0">
                <a:latin typeface="NikoshBAN" pitchFamily="2" charset="0"/>
                <a:cs typeface="NikoshBAN" pitchFamily="2" charset="0"/>
              </a:rPr>
              <a:t>কার্বন  ডাই  অক্সাইড এর জন্য </a:t>
            </a:r>
          </a:p>
          <a:p>
            <a:r>
              <a:rPr lang="bn-BD" sz="4000" dirty="0" smtClean="0">
                <a:latin typeface="NikoshBAN" pitchFamily="2" charset="0"/>
                <a:cs typeface="NikoshBAN" pitchFamily="2" charset="0"/>
              </a:rPr>
              <a:t>পরাগায়ন এর জন্য </a:t>
            </a:r>
          </a:p>
          <a:p>
            <a:r>
              <a:rPr lang="bn-BD" sz="4000" dirty="0" smtClean="0">
                <a:latin typeface="NikoshBAN" pitchFamily="2" charset="0"/>
                <a:cs typeface="NikoshBAN" pitchFamily="2" charset="0"/>
              </a:rPr>
              <a:t>বিস্তারন এর জন্য  </a:t>
            </a:r>
            <a:endParaRPr lang="en-US" sz="4000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905000" y="2354759"/>
            <a:ext cx="4114800" cy="769441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 rtlCol="0">
            <a:spAutoFit/>
          </a:bodyPr>
          <a:lstStyle/>
          <a:p>
            <a:r>
              <a:rPr lang="bn-BD" sz="4400" dirty="0" smtClean="0">
                <a:latin typeface="NikoshBAN" pitchFamily="2" charset="0"/>
                <a:cs typeface="NikoshBAN" pitchFamily="2" charset="0"/>
              </a:rPr>
              <a:t>নিরব পাঠঃ   ৫মিনিট</a:t>
            </a:r>
            <a:endParaRPr lang="en-US" sz="4400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981200" y="1066800"/>
            <a:ext cx="6096000" cy="1015663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bn-BD" sz="6000" dirty="0" smtClean="0">
                <a:latin typeface="NikoshBAN" pitchFamily="2" charset="0"/>
                <a:cs typeface="NikoshBAN" pitchFamily="2" charset="0"/>
              </a:rPr>
              <a:t>মূল্যায়নঃ  </a:t>
            </a:r>
            <a:r>
              <a:rPr lang="bn-BD" sz="4000" dirty="0" smtClean="0">
                <a:latin typeface="NikoshBAN" pitchFamily="2" charset="0"/>
                <a:cs typeface="NikoshBAN" pitchFamily="2" charset="0"/>
              </a:rPr>
              <a:t>      ১০ </a:t>
            </a:r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মিনিট </a:t>
            </a:r>
            <a:endParaRPr lang="en-US" sz="3600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" dur="3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438400" y="1295400"/>
            <a:ext cx="4343400" cy="646331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ছোট দলে    ৫মিনিট</a:t>
            </a:r>
            <a:endParaRPr lang="en-US" sz="36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81000" y="2514600"/>
            <a:ext cx="8305800" cy="181588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bn-BD" sz="28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শাপলা দলঃ</a:t>
            </a:r>
          </a:p>
          <a:p>
            <a:r>
              <a:rPr lang="bn-BD" sz="2800" dirty="0" smtClean="0">
                <a:latin typeface="NikoshBAN" pitchFamily="2" charset="0"/>
                <a:cs typeface="NikoshBAN" pitchFamily="2" charset="0"/>
              </a:rPr>
              <a:t> পরিবেশে উদ্ভিদ ও প্রাণির  কীভাবে একে অন্যের উপর নির্ভরশীল ?  </a:t>
            </a:r>
          </a:p>
          <a:p>
            <a:r>
              <a:rPr lang="bn-BD" sz="28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গোলাপ দলঃ </a:t>
            </a:r>
          </a:p>
          <a:p>
            <a:r>
              <a:rPr lang="bn-BD" sz="2800" dirty="0" smtClean="0">
                <a:latin typeface="NikoshBAN" pitchFamily="2" charset="0"/>
                <a:cs typeface="NikoshBAN" pitchFamily="2" charset="0"/>
              </a:rPr>
              <a:t> পরিবেশে উদ্ভিদ ও প্রাণির  কীভাবে একে অন্যের উপর নির্ভরশীল ?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438400" y="1143000"/>
            <a:ext cx="5638800" cy="1077218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 rtlCol="0">
            <a:spAutoFit/>
          </a:bodyPr>
          <a:lstStyle/>
          <a:p>
            <a:r>
              <a:rPr lang="bn-BD" sz="3200" dirty="0" smtClean="0">
                <a:latin typeface="NikoshBAN" pitchFamily="2" charset="0"/>
                <a:cs typeface="NikoshBAN" pitchFamily="2" charset="0"/>
              </a:rPr>
              <a:t> একক কাজঃ </a:t>
            </a:r>
          </a:p>
          <a:p>
            <a:r>
              <a:rPr lang="bn-BD" sz="3200" dirty="0" smtClean="0">
                <a:latin typeface="NikoshBAN" pitchFamily="2" charset="0"/>
                <a:cs typeface="NikoshBAN" pitchFamily="2" charset="0"/>
              </a:rPr>
              <a:t> নিচের ছকটি  পূরন কর 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2057400" y="2514600"/>
          <a:ext cx="6096000" cy="2123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85800"/>
                <a:gridCol w="1371600"/>
                <a:gridCol w="4038600"/>
              </a:tblGrid>
              <a:tr h="370840">
                <a:tc>
                  <a:txBody>
                    <a:bodyPr/>
                    <a:lstStyle/>
                    <a:p>
                      <a:r>
                        <a:rPr lang="bn-BD" dirty="0" smtClean="0">
                          <a:latin typeface="NikoshBAN" pitchFamily="2" charset="0"/>
                          <a:cs typeface="NikoshBAN" pitchFamily="2" charset="0"/>
                        </a:rPr>
                        <a:t>ক্রমিক                             </a:t>
                      </a:r>
                    </a:p>
                    <a:p>
                      <a:endParaRPr lang="en-US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n-BD" dirty="0" smtClean="0">
                          <a:latin typeface="NikoshBAN" pitchFamily="2" charset="0"/>
                          <a:cs typeface="NikoshBAN" pitchFamily="2" charset="0"/>
                        </a:rPr>
                        <a:t>জীবের নাম</a:t>
                      </a:r>
                      <a:r>
                        <a:rPr lang="bn-BD" baseline="0" dirty="0" smtClean="0">
                          <a:latin typeface="NikoshBAN" pitchFamily="2" charset="0"/>
                          <a:cs typeface="NikoshBAN" pitchFamily="2" charset="0"/>
                        </a:rPr>
                        <a:t> </a:t>
                      </a:r>
                      <a:endParaRPr lang="en-US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n-BD" dirty="0" smtClean="0">
                          <a:latin typeface="NikoshBAN" pitchFamily="2" charset="0"/>
                          <a:cs typeface="NikoshBAN" pitchFamily="2" charset="0"/>
                        </a:rPr>
                        <a:t>কীভাবে অন্য কোন উদ্ভিদ বা প্রাণির উপর নির্ভরশীল</a:t>
                      </a:r>
                      <a:r>
                        <a:rPr lang="bn-BD" baseline="0" dirty="0" smtClean="0">
                          <a:latin typeface="NikoshBAN" pitchFamily="2" charset="0"/>
                          <a:cs typeface="NikoshBAN" pitchFamily="2" charset="0"/>
                        </a:rPr>
                        <a:t> </a:t>
                      </a:r>
                      <a:endParaRPr lang="en-US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bn-BD" dirty="0" smtClean="0">
                          <a:latin typeface="NikoshBAN" pitchFamily="2" charset="0"/>
                          <a:cs typeface="NikoshBAN" pitchFamily="2" charset="0"/>
                        </a:rPr>
                        <a:t>১ </a:t>
                      </a:r>
                      <a:endParaRPr lang="en-US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n-BD" dirty="0" smtClean="0">
                          <a:latin typeface="NikoshBAN" pitchFamily="2" charset="0"/>
                          <a:cs typeface="NikoshBAN" pitchFamily="2" charset="0"/>
                        </a:rPr>
                        <a:t>মাছ</a:t>
                      </a:r>
                      <a:r>
                        <a:rPr lang="bn-BD" baseline="0" dirty="0" smtClean="0">
                          <a:latin typeface="NikoshBAN" pitchFamily="2" charset="0"/>
                          <a:cs typeface="NikoshBAN" pitchFamily="2" charset="0"/>
                        </a:rPr>
                        <a:t> </a:t>
                      </a:r>
                      <a:endParaRPr lang="en-US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bn-BD" dirty="0" smtClean="0">
                          <a:latin typeface="NikoshBAN" pitchFamily="2" charset="0"/>
                          <a:cs typeface="NikoshBAN" pitchFamily="2" charset="0"/>
                        </a:rPr>
                        <a:t>২ </a:t>
                      </a:r>
                      <a:endParaRPr lang="en-US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n-BD" dirty="0" smtClean="0">
                          <a:latin typeface="NikoshBAN" pitchFamily="2" charset="0"/>
                          <a:cs typeface="NikoshBAN" pitchFamily="2" charset="0"/>
                        </a:rPr>
                        <a:t>পাখি</a:t>
                      </a:r>
                      <a:r>
                        <a:rPr lang="bn-BD" baseline="0" dirty="0" smtClean="0">
                          <a:latin typeface="NikoshBAN" pitchFamily="2" charset="0"/>
                          <a:cs typeface="NikoshBAN" pitchFamily="2" charset="0"/>
                        </a:rPr>
                        <a:t> </a:t>
                      </a:r>
                      <a:endParaRPr lang="en-US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bn-BD" dirty="0" smtClean="0">
                          <a:latin typeface="NikoshBAN" pitchFamily="2" charset="0"/>
                          <a:cs typeface="NikoshBAN" pitchFamily="2" charset="0"/>
                        </a:rPr>
                        <a:t>৩ </a:t>
                      </a:r>
                      <a:endParaRPr lang="en-US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n-BD" dirty="0" smtClean="0">
                          <a:latin typeface="NikoshBAN" pitchFamily="2" charset="0"/>
                          <a:cs typeface="NikoshBAN" pitchFamily="2" charset="0"/>
                        </a:rPr>
                        <a:t>গোরু </a:t>
                      </a:r>
                      <a:endParaRPr lang="en-US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bn-BD" dirty="0" smtClean="0">
                          <a:latin typeface="NikoshBAN" pitchFamily="2" charset="0"/>
                          <a:cs typeface="NikoshBAN" pitchFamily="2" charset="0"/>
                        </a:rPr>
                        <a:t>৪ </a:t>
                      </a:r>
                      <a:endParaRPr lang="en-US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n-BD" dirty="0" smtClean="0">
                          <a:latin typeface="NikoshBAN" pitchFamily="2" charset="0"/>
                          <a:cs typeface="NikoshBAN" pitchFamily="2" charset="0"/>
                        </a:rPr>
                        <a:t>মানুষ</a:t>
                      </a:r>
                      <a:r>
                        <a:rPr lang="bn-BD" baseline="0" dirty="0" smtClean="0">
                          <a:latin typeface="NikoshBAN" pitchFamily="2" charset="0"/>
                          <a:cs typeface="NikoshBAN" pitchFamily="2" charset="0"/>
                        </a:rPr>
                        <a:t> </a:t>
                      </a:r>
                      <a:endParaRPr lang="en-US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895600" y="1524000"/>
            <a:ext cx="2667000" cy="707886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bn-BD" sz="4000" dirty="0" smtClean="0">
                <a:latin typeface="NikoshBAN" pitchFamily="2" charset="0"/>
                <a:cs typeface="NikoshBAN" pitchFamily="2" charset="0"/>
              </a:rPr>
              <a:t>বাড়ির কাজ</a:t>
            </a:r>
            <a:endParaRPr lang="en-US" sz="40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600200" y="2895600"/>
            <a:ext cx="6248400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n-BD" sz="4400" dirty="0" smtClean="0">
                <a:latin typeface="NikoshBAN" pitchFamily="2" charset="0"/>
                <a:cs typeface="NikoshBAN" pitchFamily="2" charset="0"/>
              </a:rPr>
              <a:t>উদ্ভিদ ও প্রানি কিভাবে একে অন্যের উপর নির্ভরশীল সে সম্পর্কে ৫টি বাক্য লিখে অনবে।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514600" y="1295400"/>
            <a:ext cx="2819400" cy="830997"/>
          </a:xfrm>
          <a:prstGeom prst="rect">
            <a:avLst/>
          </a:prstGeom>
          <a:blipFill>
            <a:blip r:embed="rId3" cstate="print"/>
            <a:tile tx="0" ty="0" sx="100000" sy="100000" flip="none" algn="tl"/>
          </a:blipFill>
        </p:spPr>
        <p:txBody>
          <a:bodyPr wrap="square" rtlCol="0">
            <a:spAutoFit/>
          </a:bodyPr>
          <a:lstStyle/>
          <a:p>
            <a:r>
              <a:rPr lang="bn-BD" sz="4800" dirty="0" smtClean="0">
                <a:latin typeface="NikoshBAN" pitchFamily="2" charset="0"/>
                <a:cs typeface="NikoshBAN" pitchFamily="2" charset="0"/>
              </a:rPr>
              <a:t>ধন্য বাদ</a:t>
            </a:r>
            <a:endParaRPr lang="en-US" sz="48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3" name="Picture 2" descr="flower-of-bangladesh[1]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904999" y="2774756"/>
            <a:ext cx="3048001" cy="332124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600200" y="533400"/>
            <a:ext cx="48006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54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       উপস্থাপনায়</a:t>
            </a:r>
          </a:p>
          <a:p>
            <a:endParaRPr lang="en-US" sz="5400" dirty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81000" y="2609433"/>
            <a:ext cx="8458200" cy="2800767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bn-BD" sz="4400" dirty="0" smtClean="0">
                <a:latin typeface="NikoshBAN" pitchFamily="2" charset="0"/>
                <a:cs typeface="NikoshBAN" pitchFamily="2" charset="0"/>
              </a:rPr>
              <a:t>খাদিজা বেগম </a:t>
            </a:r>
          </a:p>
          <a:p>
            <a:r>
              <a:rPr lang="bn-BD" sz="4400" dirty="0" smtClean="0">
                <a:latin typeface="NikoshBAN" pitchFamily="2" charset="0"/>
                <a:cs typeface="NikoshBAN" pitchFamily="2" charset="0"/>
              </a:rPr>
              <a:t>সহকারী শিক্ষক </a:t>
            </a:r>
          </a:p>
          <a:p>
            <a:r>
              <a:rPr lang="bn-BD" sz="4400" dirty="0" smtClean="0">
                <a:latin typeface="NikoshBAN" pitchFamily="2" charset="0"/>
                <a:cs typeface="NikoshBAN" pitchFamily="2" charset="0"/>
              </a:rPr>
              <a:t>উত্তর চর ফৈয়জুদ্দিন সরকারি প্রাথমিক  বিদ্যালয় </a:t>
            </a:r>
          </a:p>
          <a:p>
            <a:r>
              <a:rPr lang="bn-BD" sz="4400" dirty="0" smtClean="0">
                <a:latin typeface="NikoshBAN" pitchFamily="2" charset="0"/>
                <a:cs typeface="NikoshBAN" pitchFamily="2" charset="0"/>
              </a:rPr>
              <a:t>মনপুরা, ভোলা </a:t>
            </a:r>
            <a:endParaRPr lang="en-US" sz="44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1" name="Right Arrow 10"/>
          <p:cNvSpPr/>
          <p:nvPr/>
        </p:nvSpPr>
        <p:spPr>
          <a:xfrm>
            <a:off x="1828800" y="0"/>
            <a:ext cx="4724400" cy="1905000"/>
          </a:xfrm>
          <a:prstGeom prst="rightArrow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0" grpId="0" animBg="1"/>
      <p:bldP spid="11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590800" y="533400"/>
            <a:ext cx="3505200" cy="1143000"/>
          </a:xfrm>
          <a:prstGeom prst="rect">
            <a:avLst/>
          </a:prstGeom>
          <a:solidFill>
            <a:srgbClr val="00B0F0"/>
          </a:solidFill>
        </p:spPr>
        <p:txBody>
          <a:bodyPr wrap="square" rtlCol="0">
            <a:spAutoFit/>
          </a:bodyPr>
          <a:lstStyle/>
          <a:p>
            <a:r>
              <a:rPr lang="bn-BD" sz="6600" dirty="0" smtClean="0">
                <a:latin typeface="NikoshBAN" pitchFamily="2" charset="0"/>
                <a:cs typeface="NikoshBAN" pitchFamily="2" charset="0"/>
              </a:rPr>
              <a:t>শিখনফল </a:t>
            </a:r>
            <a:endParaRPr lang="en-US" sz="66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6200" y="2667000"/>
            <a:ext cx="9067800" cy="255454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bn-BD" sz="4000" dirty="0" smtClean="0">
                <a:latin typeface="NikoshBAN" pitchFamily="2" charset="0"/>
                <a:cs typeface="NikoshBAN" pitchFamily="2" charset="0"/>
              </a:rPr>
              <a:t>      নিজের প্রয়োজন মেটানোর জন্য জীব কিভাবে</a:t>
            </a:r>
          </a:p>
          <a:p>
            <a:pPr algn="ctr"/>
            <a:r>
              <a:rPr lang="bn-BD" sz="4000" dirty="0" smtClean="0">
                <a:latin typeface="NikoshBAN" pitchFamily="2" charset="0"/>
                <a:cs typeface="NikoshBAN" pitchFamily="2" charset="0"/>
              </a:rPr>
              <a:t>পরিবেশের  উপর নির্ভরশীল তা জানবে।</a:t>
            </a:r>
          </a:p>
          <a:p>
            <a:pPr algn="ctr"/>
            <a:r>
              <a:rPr lang="bn-BD" sz="4000" dirty="0" smtClean="0">
                <a:latin typeface="NikoshBAN" pitchFamily="2" charset="0"/>
                <a:cs typeface="NikoshBAN" pitchFamily="2" charset="0"/>
              </a:rPr>
              <a:t>     উদ্ভিদ ও প্রাণী  কি ভাবে একে  অন্যের উপর</a:t>
            </a:r>
          </a:p>
          <a:p>
            <a:pPr algn="ctr"/>
            <a:r>
              <a:rPr lang="bn-BD" sz="4000" dirty="0" smtClean="0">
                <a:latin typeface="NikoshBAN" pitchFamily="2" charset="0"/>
                <a:cs typeface="NikoshBAN" pitchFamily="2" charset="0"/>
              </a:rPr>
              <a:t> নির্ভরশীল তা বলতে ও লিখতে পারবে </a:t>
            </a:r>
            <a:endParaRPr lang="en-US" sz="40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Right Arrow 5"/>
          <p:cNvSpPr/>
          <p:nvPr/>
        </p:nvSpPr>
        <p:spPr>
          <a:xfrm>
            <a:off x="381000" y="2971800"/>
            <a:ext cx="1066800" cy="3810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ight Arrow 6"/>
          <p:cNvSpPr/>
          <p:nvPr/>
        </p:nvSpPr>
        <p:spPr>
          <a:xfrm>
            <a:off x="304800" y="4114800"/>
            <a:ext cx="1219200" cy="3810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52400" y="636687"/>
            <a:ext cx="8839200" cy="5078313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r>
              <a:rPr lang="bn-BD" sz="5400" dirty="0" smtClean="0">
                <a:latin typeface="NikoshBAN" pitchFamily="2" charset="0"/>
                <a:cs typeface="NikoshBAN" pitchFamily="2" charset="0"/>
              </a:rPr>
              <a:t>শ্রেনি  চতুর্থ</a:t>
            </a:r>
          </a:p>
          <a:p>
            <a:r>
              <a:rPr lang="bn-BD" sz="5400" dirty="0" smtClean="0">
                <a:latin typeface="NikoshBAN" pitchFamily="2" charset="0"/>
                <a:cs typeface="NikoshBAN" pitchFamily="2" charset="0"/>
              </a:rPr>
              <a:t>বিষয়ঃ বিজ্ঞান </a:t>
            </a:r>
          </a:p>
          <a:p>
            <a:r>
              <a:rPr lang="bn-BD" sz="5400" dirty="0" smtClean="0">
                <a:latin typeface="NikoshBAN" pitchFamily="2" charset="0"/>
                <a:cs typeface="NikoshBAN" pitchFamily="2" charset="0"/>
              </a:rPr>
              <a:t>অধ্যায়ঃ প্রথম</a:t>
            </a:r>
          </a:p>
          <a:p>
            <a:r>
              <a:rPr lang="bn-BD" sz="5400" dirty="0" smtClean="0">
                <a:latin typeface="NikoshBAN" pitchFamily="2" charset="0"/>
                <a:cs typeface="NikoshBAN" pitchFamily="2" charset="0"/>
              </a:rPr>
              <a:t>পাঠঃ জীব ও পরিবেশ </a:t>
            </a:r>
          </a:p>
          <a:p>
            <a:r>
              <a:rPr lang="bn-BD" sz="5400" dirty="0" smtClean="0">
                <a:latin typeface="NikoshBAN" pitchFamily="2" charset="0"/>
                <a:cs typeface="NikoshBAN" pitchFamily="2" charset="0"/>
              </a:rPr>
              <a:t>পাঠের অংশঃ </a:t>
            </a:r>
            <a:r>
              <a:rPr lang="bn-BD" sz="5400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পরিবেশে উদ্ভিদ ও প্রাণি কীভাবে একে অন্যের উপর নির্ভরশীল ?   </a:t>
            </a:r>
            <a:endParaRPr lang="en-US" sz="5400" dirty="0">
              <a:solidFill>
                <a:srgbClr val="7030A0"/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>
            <a:hlinkClick r:id="" action="ppaction://ole?verb=0"/>
          </p:cNvPr>
          <p:cNvGraphicFramePr>
            <a:graphicFrameLocks noChangeAspect="1"/>
          </p:cNvGraphicFramePr>
          <p:nvPr/>
        </p:nvGraphicFramePr>
        <p:xfrm>
          <a:off x="4114800" y="3043238"/>
          <a:ext cx="914400" cy="771525"/>
        </p:xfrm>
        <a:graphic>
          <a:graphicData uri="http://schemas.openxmlformats.org/presentationml/2006/ole">
            <p:oleObj spid="_x0000_s1026" name="Packager Shell Object" showAsIcon="1" r:id="rId4" imgW="914400" imgH="771480" progId="Package">
              <p:embed/>
            </p:oleObj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685800" y="1447800"/>
            <a:ext cx="7543800" cy="1015663"/>
          </a:xfrm>
          <a:prstGeom prst="rect">
            <a:avLst/>
          </a:prstGeom>
          <a:blipFill>
            <a:blip r:embed="rId5" cstate="print"/>
            <a:tile tx="0" ty="0" sx="100000" sy="100000" flip="none" algn="tl"/>
          </a:blipFill>
        </p:spPr>
        <p:txBody>
          <a:bodyPr wrap="square" rtlCol="0">
            <a:spAutoFit/>
          </a:bodyPr>
          <a:lstStyle/>
          <a:p>
            <a:pPr algn="ctr"/>
            <a:r>
              <a:rPr lang="bn-BD" sz="6000" dirty="0" smtClean="0">
                <a:latin typeface="NikoshBAN" pitchFamily="2" charset="0"/>
                <a:cs typeface="NikoshBAN" pitchFamily="2" charset="0"/>
              </a:rPr>
              <a:t>ভিডিওটি দেখ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828800" y="2735520"/>
            <a:ext cx="5562600" cy="1938992"/>
          </a:xfrm>
          <a:prstGeom prst="rect">
            <a:avLst/>
          </a:prstGeom>
          <a:solidFill>
            <a:srgbClr val="00B0F0"/>
          </a:solidFill>
        </p:spPr>
        <p:txBody>
          <a:bodyPr wrap="square" rtlCol="0">
            <a:spAutoFit/>
          </a:bodyPr>
          <a:lstStyle/>
          <a:p>
            <a:pPr algn="ctr"/>
            <a:r>
              <a:rPr lang="bn-BD" sz="6000" dirty="0" smtClean="0">
                <a:latin typeface="NikoshBAN" pitchFamily="2" charset="0"/>
                <a:cs typeface="NikoshBAN" pitchFamily="2" charset="0"/>
              </a:rPr>
              <a:t>ছবি প্রদর্শন ও আলোচনা – ৮ মিনিট</a:t>
            </a:r>
            <a:endParaRPr lang="en-US" sz="60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752600" y="762000"/>
            <a:ext cx="5562600" cy="101566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 rtlCol="0">
            <a:spAutoFit/>
          </a:bodyPr>
          <a:lstStyle/>
          <a:p>
            <a:pPr algn="ctr"/>
            <a:r>
              <a:rPr lang="bn-BD" sz="6000" dirty="0" smtClean="0">
                <a:latin typeface="NikoshBAN" pitchFamily="2" charset="0"/>
                <a:cs typeface="NikoshBAN" pitchFamily="2" charset="0"/>
              </a:rPr>
              <a:t>উপস্থাপন – ২০ মিনিট</a:t>
            </a:r>
            <a:endParaRPr lang="en-US" sz="6000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 b="13043"/>
          <a:stretch>
            <a:fillRect/>
          </a:stretch>
        </p:blipFill>
        <p:spPr bwMode="auto">
          <a:xfrm>
            <a:off x="2057400" y="1482976"/>
            <a:ext cx="5303520" cy="4079624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 cstate="print"/>
          <a:srcRect t="84783"/>
          <a:stretch>
            <a:fillRect/>
          </a:stretch>
        </p:blipFill>
        <p:spPr bwMode="auto">
          <a:xfrm>
            <a:off x="2286000" y="5876195"/>
            <a:ext cx="5029200" cy="6770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1295400" y="228600"/>
            <a:ext cx="6553200" cy="830997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bn-BD" sz="4800" dirty="0" smtClean="0">
                <a:latin typeface="NikoshBAN" pitchFamily="2" charset="0"/>
                <a:cs typeface="NikoshBAN" pitchFamily="2" charset="0"/>
              </a:rPr>
              <a:t>ছবিতে কি দেখা যাচ্ছে ?</a:t>
            </a:r>
            <a:endParaRPr lang="en-US" sz="4800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 cstate="print"/>
          <a:srcRect r="41791" b="13158"/>
          <a:stretch>
            <a:fillRect/>
          </a:stretch>
        </p:blipFill>
        <p:spPr bwMode="auto">
          <a:xfrm>
            <a:off x="2057400" y="2362200"/>
            <a:ext cx="5943600" cy="2514600"/>
          </a:xfrm>
          <a:prstGeom prst="rect">
            <a:avLst/>
          </a:prstGeom>
          <a:solidFill>
            <a:srgbClr val="000000">
              <a:shade val="95000"/>
            </a:srgbClr>
          </a:solidFill>
          <a:ln w="444500" cap="sq">
            <a:solidFill>
              <a:srgbClr val="000000"/>
            </a:solidFill>
            <a:miter lim="800000"/>
          </a:ln>
          <a:effectLst>
            <a:outerShdw blurRad="254000" dist="190500" dir="2700000" sy="90000" algn="bl" rotWithShape="0">
              <a:srgbClr val="000000">
                <a:alpha val="40000"/>
              </a:srgbClr>
            </a:outerShdw>
          </a:effectLst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 cstate="print"/>
          <a:srcRect t="86842" r="41791"/>
          <a:stretch>
            <a:fillRect/>
          </a:stretch>
        </p:blipFill>
        <p:spPr bwMode="auto">
          <a:xfrm>
            <a:off x="2362200" y="5595063"/>
            <a:ext cx="5760720" cy="500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48000" y="1524000"/>
            <a:ext cx="38100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2209800" y="381000"/>
            <a:ext cx="4419600" cy="76944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4400" dirty="0" smtClean="0">
                <a:latin typeface="NikoshBAN" pitchFamily="2" charset="0"/>
                <a:cs typeface="NikoshBAN" pitchFamily="2" charset="0"/>
              </a:rPr>
              <a:t>ছবিতে কি দেখা যাচ্ছে ?</a:t>
            </a:r>
            <a:endParaRPr lang="en-US" sz="4400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0" dur="20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5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 noChangeArrowheads="1"/>
          </p:cNvPicPr>
          <p:nvPr/>
        </p:nvPicPr>
        <p:blipFill>
          <a:blip r:embed="rId2" cstate="print">
            <a:lum contrast="20000"/>
          </a:blip>
          <a:srcRect l="56716" b="13900"/>
          <a:stretch>
            <a:fillRect/>
          </a:stretch>
        </p:blipFill>
        <p:spPr bwMode="auto">
          <a:xfrm>
            <a:off x="1219200" y="1371600"/>
            <a:ext cx="5943600" cy="335280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 cstate="print">
            <a:lum contrast="20000"/>
          </a:blip>
          <a:srcRect l="56716" t="80432"/>
          <a:stretch>
            <a:fillRect/>
          </a:stretch>
        </p:blipFill>
        <p:spPr bwMode="auto">
          <a:xfrm>
            <a:off x="1219200" y="4800597"/>
            <a:ext cx="6096000" cy="832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2209800" y="381000"/>
            <a:ext cx="44196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4400" dirty="0" smtClean="0">
                <a:latin typeface="NikoshBAN" pitchFamily="2" charset="0"/>
                <a:cs typeface="NikoshBAN" pitchFamily="2" charset="0"/>
              </a:rPr>
              <a:t>ছবিতে কি দেখা যাচ্ছে ?</a:t>
            </a:r>
            <a:endParaRPr lang="en-US" sz="4400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ourse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726</TotalTime>
  <Words>211</Words>
  <Application>Microsoft Office PowerPoint</Application>
  <PresentationFormat>On-screen Show (4:3)</PresentationFormat>
  <Paragraphs>56</Paragraphs>
  <Slides>17</Slides>
  <Notes>2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19" baseType="lpstr">
      <vt:lpstr>Concourse</vt:lpstr>
      <vt:lpstr>Packager Shell Object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Khadiza</dc:title>
  <dc:creator>pti noakhali</dc:creator>
  <cp:lastModifiedBy>pti noakhali</cp:lastModifiedBy>
  <cp:revision>100</cp:revision>
  <dcterms:created xsi:type="dcterms:W3CDTF">2013-05-08T10:51:52Z</dcterms:created>
  <dcterms:modified xsi:type="dcterms:W3CDTF">2013-05-17T05:20:42Z</dcterms:modified>
</cp:coreProperties>
</file>